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7" r:id="rId2"/>
    <p:sldMasterId id="2147483762" r:id="rId3"/>
    <p:sldMasterId id="2147483795" r:id="rId4"/>
  </p:sldMasterIdLst>
  <p:notesMasterIdLst>
    <p:notesMasterId r:id="rId19"/>
  </p:notesMasterIdLst>
  <p:handoutMasterIdLst>
    <p:handoutMasterId r:id="rId20"/>
  </p:handoutMasterIdLst>
  <p:sldIdLst>
    <p:sldId id="383" r:id="rId5"/>
    <p:sldId id="384" r:id="rId6"/>
    <p:sldId id="386" r:id="rId7"/>
    <p:sldId id="387" r:id="rId8"/>
    <p:sldId id="407" r:id="rId9"/>
    <p:sldId id="449" r:id="rId10"/>
    <p:sldId id="442" r:id="rId11"/>
    <p:sldId id="443" r:id="rId12"/>
    <p:sldId id="445" r:id="rId13"/>
    <p:sldId id="444" r:id="rId14"/>
    <p:sldId id="446" r:id="rId15"/>
    <p:sldId id="447" r:id="rId16"/>
    <p:sldId id="450" r:id="rId17"/>
    <p:sldId id="451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.anyim" initials="m" lastIdx="3" clrIdx="0"/>
  <p:cmAuthor id="1" name="Eleni Magklara" initials="EM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4595" autoAdjust="0"/>
  </p:normalViewPr>
  <p:slideViewPr>
    <p:cSldViewPr showGuides="1">
      <p:cViewPr varScale="1">
        <p:scale>
          <a:sx n="75" d="100"/>
          <a:sy n="75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A0C785-9F11-4607-A340-9A2AC05822EA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D9164A-E88E-41A6-8F04-02F9DF0CCA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78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C0346F-EB88-4CC6-8EF2-13E9A133242B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E80247-D851-4968-8AB5-DB40777E15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68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2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4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Methods: Workshops and facilitated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 introductory workshop with all partners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Facilitated task groups: partner countries will present data 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population trends in dementia;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current care pathways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dementia research to date (public health and risk factors)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priority areas for i) research and ii) care/service development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and agree tasks and milestones.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90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3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overall objective of WS2  is to develop simple tools to identify people at high risk of developing dementia and those with undetected dementia: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r>
              <a:rPr lang="en-GB" dirty="0" smtClean="0"/>
              <a:t>Current status for</a:t>
            </a:r>
            <a:r>
              <a:rPr lang="en-GB" baseline="0" dirty="0" smtClean="0"/>
              <a:t> WS2.1</a:t>
            </a:r>
            <a:endParaRPr lang="en-GB" dirty="0" smtClean="0"/>
          </a:p>
          <a:p>
            <a:pPr marL="385763" lvl="0" indent="-385763">
              <a:buFontTx/>
              <a:buAutoNum type="arabicParenR"/>
            </a:pPr>
            <a:r>
              <a:rPr lang="en-GB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Update systematic review of dementia risk prediction models 	</a:t>
            </a:r>
          </a:p>
          <a:p>
            <a:pPr lvl="1"/>
            <a:r>
              <a:rPr lang="en-GB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Published (Neurodegenerative Disease Management, 2017)</a:t>
            </a:r>
          </a:p>
          <a:p>
            <a:pPr marL="385763" lvl="0" indent="-385763">
              <a:buFontTx/>
              <a:buAutoNum type="arabicParenR"/>
            </a:pPr>
            <a:r>
              <a:rPr lang="en-GB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Undertake dementia risk prediction model analysis – 10/66 Study data </a:t>
            </a:r>
            <a:endParaRPr lang="en-GB" sz="11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GB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Manuscript being prepared for publication</a:t>
            </a:r>
          </a:p>
          <a:p>
            <a:pPr marL="385763" lvl="0" indent="-385763">
              <a:buFont typeface="Arial" panose="020B0604020202020204" pitchFamily="34" charset="0"/>
              <a:buAutoNum type="arabicParenR"/>
            </a:pPr>
            <a:r>
              <a:rPr lang="en-GB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Undertake external model validation using data from LMICs </a:t>
            </a:r>
          </a:p>
          <a:p>
            <a:pPr lvl="1"/>
            <a:r>
              <a:rPr lang="en-GB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datasets already obtained and analysis to begin April 2019</a:t>
            </a:r>
            <a:endParaRPr lang="en-GB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85763" lvl="0" indent="-385763">
              <a:buFont typeface="Arial" panose="020B0604020202020204" pitchFamily="34" charset="0"/>
              <a:buAutoNum type="arabicParenR"/>
            </a:pPr>
            <a:r>
              <a:rPr lang="en-GB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Undertake systematic review of MCI operationalization and prevalence in LMIC </a:t>
            </a:r>
          </a:p>
          <a:p>
            <a:pPr lvl="1"/>
            <a:r>
              <a:rPr lang="en-GB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Manuscript being prepared for publication</a:t>
            </a:r>
          </a:p>
          <a:p>
            <a:pPr lvl="1"/>
            <a:r>
              <a:rPr lang="en-GB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Review protocol on risk of progression to dementia from MCI in LMICs has been registered (April 2019). Preliminary search identified approximately n=10,000 articles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28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Aims: To develop a dementia screening/case-finding App suitable for use :</a:t>
            </a:r>
          </a:p>
          <a:p>
            <a:pPr marL="0" indent="0">
              <a:buNone/>
            </a:pPr>
            <a:r>
              <a:rPr lang="en-GB" dirty="0" smtClean="0"/>
              <a:t>1. In low-middle income country settings</a:t>
            </a:r>
          </a:p>
          <a:p>
            <a:pPr marL="0" indent="0">
              <a:buNone/>
            </a:pPr>
            <a:r>
              <a:rPr lang="en-GB" dirty="0" smtClean="0"/>
              <a:t>2. By non-specialist health workers</a:t>
            </a:r>
          </a:p>
          <a:p>
            <a:pPr marL="0" indent="0">
              <a:buNone/>
            </a:pPr>
            <a:r>
              <a:rPr lang="en-GB" dirty="0" smtClean="0"/>
              <a:t>3. In illiterate/low literate as well as higher literacy groups (common challenges in LMICs)</a:t>
            </a:r>
          </a:p>
          <a:p>
            <a:r>
              <a:rPr lang="en-GB" dirty="0" smtClean="0"/>
              <a:t>Incorporate decision support (onward referral, advice)</a:t>
            </a:r>
          </a:p>
          <a:p>
            <a:endParaRPr lang="en-GB" dirty="0" smtClean="0"/>
          </a:p>
          <a:p>
            <a:r>
              <a:rPr lang="en-GB" dirty="0" smtClean="0"/>
              <a:t>Challenges of</a:t>
            </a:r>
            <a:r>
              <a:rPr lang="en-GB" baseline="0" dirty="0" smtClean="0"/>
              <a:t> screening in LMIC countries: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Few specialist clinicians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 tools therefore need to be as accurate and brief as possible (more than HICs)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 accurate or too complex – primary care workers won’t use them (remember task shifting involves all other health areas)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we arrange safe referral pathways – can’t refer everyone/need to avoid treatable false positives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lang="en-GB" sz="2800" dirty="0" smtClean="0"/>
              <a:t>Overall aim: To design a dementia screening app and decision support aid for non-specialists to use in LMIC settings. (validating in different clinical areas)</a:t>
            </a:r>
          </a:p>
          <a:p>
            <a:r>
              <a:rPr lang="en-GB" sz="2800" dirty="0" smtClean="0"/>
              <a:t>Initial development in Tanzania, but designed as toolkit for dementia case-finding adaptable to other LMIC settings following further (efficient and resource conscious) validation.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23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Aims: To develop a dementia screening/case-finding App suitable for use :</a:t>
            </a:r>
          </a:p>
          <a:p>
            <a:pPr marL="0" indent="0">
              <a:buNone/>
            </a:pPr>
            <a:r>
              <a:rPr lang="en-GB" dirty="0" smtClean="0"/>
              <a:t>1. In low-middle income country settings</a:t>
            </a:r>
          </a:p>
          <a:p>
            <a:pPr marL="0" indent="0">
              <a:buNone/>
            </a:pPr>
            <a:r>
              <a:rPr lang="en-GB" dirty="0" smtClean="0"/>
              <a:t>2. By non-specialist health workers</a:t>
            </a:r>
          </a:p>
          <a:p>
            <a:pPr marL="0" indent="0">
              <a:buNone/>
            </a:pPr>
            <a:r>
              <a:rPr lang="en-GB" dirty="0" smtClean="0"/>
              <a:t>3. In illiterate/low literate as well as higher literacy groups (common challenges in LMICs)</a:t>
            </a:r>
          </a:p>
          <a:p>
            <a:r>
              <a:rPr lang="en-GB" dirty="0" smtClean="0"/>
              <a:t>Incorporate decision support (onward referral, advice)</a:t>
            </a:r>
          </a:p>
          <a:p>
            <a:endParaRPr lang="en-GB" dirty="0" smtClean="0"/>
          </a:p>
          <a:p>
            <a:r>
              <a:rPr lang="en-GB" dirty="0" smtClean="0"/>
              <a:t>Challenges of</a:t>
            </a:r>
            <a:r>
              <a:rPr lang="en-GB" baseline="0" dirty="0" smtClean="0"/>
              <a:t> screening in LMIC countries: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Few specialist clinicians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 tools therefore need to be as accurate and brief as possible (more than HICs)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 accurate or too complex – primary care workers won’t use them (remember task shifting involves all other health areas)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we arrange safe referral pathways – can’t refer everyone/need to avoid treatable false positives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lang="en-GB" sz="2800" dirty="0" smtClean="0"/>
              <a:t>Overall aim: To design a dementia screening app and decision support aid for non-specialists to use in LMIC settings. (validating in different clinical areas)</a:t>
            </a:r>
          </a:p>
          <a:p>
            <a:r>
              <a:rPr lang="en-GB" sz="2800" dirty="0" smtClean="0"/>
              <a:t>Initial development in Tanzania, but designed as toolkit for dementia case-finding adaptable to other LMIC settings following further (efficient and resource conscious) validation.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 developed using Open Data Kit (ODK) software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use on Android-based tablets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Tanzania has been combined with a census in 12 villages with screening done by census enumerator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(Aim- understand difference between those who do and do not present for screening – comparing to previous validation studies).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7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Study objective </a:t>
            </a:r>
          </a:p>
          <a:p>
            <a:r>
              <a:rPr lang="en-GB" dirty="0" smtClean="0"/>
              <a:t>This is a feasibility and acceptability trial to determine the potential to deliver a 24-week dietary intervention to effect changes in consumption in high-nitrate green leafy vegetables and salt.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Outcome measures</a:t>
            </a:r>
          </a:p>
          <a:p>
            <a:endParaRPr lang="en-GB" dirty="0" smtClean="0"/>
          </a:p>
          <a:p>
            <a:r>
              <a:rPr lang="en-GB" dirty="0" smtClean="0"/>
              <a:t>Feasibility of the intervention evaluated by:</a:t>
            </a:r>
          </a:p>
          <a:p>
            <a:r>
              <a:rPr lang="en-GB" dirty="0" smtClean="0"/>
              <a:t>-Participant recruitment and retention on the trial</a:t>
            </a:r>
          </a:p>
          <a:p>
            <a:r>
              <a:rPr lang="en-GB" dirty="0" smtClean="0"/>
              <a:t>-Appropriateness and validity of data collection processes and secondary outcome measures  </a:t>
            </a:r>
          </a:p>
          <a:p>
            <a:r>
              <a:rPr lang="en-GB" dirty="0" smtClean="0"/>
              <a:t>-Acceptability of intervention by different ethnic group and during different cultural and religious observances  </a:t>
            </a:r>
          </a:p>
          <a:p>
            <a:r>
              <a:rPr lang="en-GB" dirty="0" smtClean="0"/>
              <a:t>-Adherence to the intervention evaluated with self-reported (dietary questionnaires) and objective biomarkers (urinary nitrate and salt excretion). </a:t>
            </a:r>
          </a:p>
          <a:p>
            <a:r>
              <a:rPr lang="en-GB" dirty="0" smtClean="0"/>
              <a:t>-Resource capacity for the management of the intervention – identify the direction and magnitude of mismatch in resource expectation and resource capacity</a:t>
            </a:r>
          </a:p>
          <a:p>
            <a:endParaRPr lang="en-GB" dirty="0" smtClean="0"/>
          </a:p>
          <a:p>
            <a:r>
              <a:rPr lang="en-GB" dirty="0" smtClean="0"/>
              <a:t>Cognitive tests chosen based on feasibility of administration by SEACO team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Primary Outcome 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Feasibility (recruitment &amp; retention, acceptability of, and adherence to intervention, appropriateness of data collection measures and resource capacity)</a:t>
            </a:r>
          </a:p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Secondary Outcomes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Cognitive test performance 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Resting blood pressure </a:t>
            </a: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Body composition: height, weight, waist circumference, body fat </a:t>
            </a: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Physical performance: hand-grip strength, gait speed and timed up and go, PASE scale 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Mood: Geriatric Depression Scale</a:t>
            </a: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Behaviour change: adherence to nutritional interventions measured by dietary methods (multiple-pass 24-hr recall / FFQ) and urinary biomarkers (24-hr sodium and nitrate excretion). Saliva samples and salivary strips will measure changes in nitrite concentrations during the intervention</a:t>
            </a: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Plasma biochemical outcomes: biomarkers of cardio-vascular risk (C-reactive protein, glycated haemoglobin, nitro-tyrosine) and direct brain measures such as plasma BDNF, plasma amyloid β42 and amyloid β40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0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5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Dementia care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Map current healthcare pathway for </a:t>
            </a:r>
            <a:r>
              <a:rPr lang="en-GB" sz="1600" dirty="0" err="1" smtClean="0"/>
              <a:t>PwD</a:t>
            </a:r>
            <a:r>
              <a:rPr lang="en-GB" sz="1600" dirty="0" smtClean="0"/>
              <a:t> 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Explore nature &amp; availability of social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Co-produce dementia care guidelines for each country</a:t>
            </a: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Build workforce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Explore dementia care workforce 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Explore availability &amp; accessibility of dementia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Co-develop capacity-building resources &amp; library</a:t>
            </a:r>
          </a:p>
          <a:p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Interviews to explore:</a:t>
            </a: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Participants’ understanding of DM &amp; views on dementia care in their country, including social support</a:t>
            </a: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Help-seeking behaviours of </a:t>
            </a:r>
            <a:r>
              <a:rPr kumimoji="0" lang="en-GB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PwD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and their families/carers </a:t>
            </a: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Current DM workforce &amp; extent and availability of DM training</a:t>
            </a:r>
          </a:p>
          <a:p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‘Care Providers &amp; Facilitators’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Healthcare professionals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makers &amp; commissioners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government health officials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Hospital/clinic managers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 medicine practitioners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 healers/ Shamans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leaders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‘Users of care &amp; support services’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Unpaid family and friend carers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with early-stage dementia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 to 20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Care providers &amp; facilitators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each country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Approximately equal number (2-4) of provider types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feasible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up to 20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 of care &amp; support services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Topic guide</a:t>
            </a:r>
          </a:p>
          <a:p>
            <a:r>
              <a:rPr lang="en-GB" dirty="0" smtClean="0"/>
              <a:t>Explores understanding of &amp; perspectives on: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Dementia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The dementia care pathway in their country</a:t>
            </a:r>
          </a:p>
          <a:p>
            <a:pPr lvl="1"/>
            <a:r>
              <a:rPr lang="en-GB" dirty="0" smtClean="0"/>
              <a:t>General healthcare provision for older people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Factors that influence or affect care for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PwD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Priority areas to improve the situation for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PwD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dirty="0" smtClean="0"/>
              <a:t>Experience, availability &amp; relevance of DM training </a:t>
            </a:r>
          </a:p>
          <a:p>
            <a:pPr lvl="2"/>
            <a:r>
              <a:rPr lang="en-GB" i="1" dirty="0" smtClean="0"/>
              <a:t>Professionals &amp; </a:t>
            </a:r>
            <a:r>
              <a:rPr lang="en-GB" i="1" dirty="0" err="1" smtClean="0"/>
              <a:t>PwD</a:t>
            </a:r>
            <a:r>
              <a:rPr lang="en-GB" i="1" dirty="0" smtClean="0"/>
              <a:t>/family carers</a:t>
            </a:r>
          </a:p>
          <a:p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80247-D851-4968-8AB5-DB40777E15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0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 sz="4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1600" baseline="0" dirty="0" smtClean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1600" dirty="0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61063780"/>
              </p:ext>
            </p:extLst>
          </p:nvPr>
        </p:nvGraphicFramePr>
        <p:xfrm>
          <a:off x="683220" y="5037909"/>
          <a:ext cx="7929959" cy="140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r:id="rId3" imgW="8947440" imgH="1586520" progId="">
                  <p:embed/>
                </p:oleObj>
              </mc:Choice>
              <mc:Fallback>
                <p:oleObj r:id="rId3" imgW="8947440" imgH="1586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220" y="5037909"/>
                        <a:ext cx="7929959" cy="140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4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8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1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1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6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 sz="4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1600" baseline="0" dirty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160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/>
          </p:nvPr>
        </p:nvGraphicFramePr>
        <p:xfrm>
          <a:off x="683220" y="5037909"/>
          <a:ext cx="7929959" cy="140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8947658" imgH="1586777" progId="">
                  <p:embed/>
                </p:oleObj>
              </mc:Choice>
              <mc:Fallback>
                <p:oleObj r:id="rId3" imgW="8947658" imgH="1586777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20" y="5037909"/>
                        <a:ext cx="7929959" cy="140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01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Global Health</a:t>
            </a:r>
            <a:r>
              <a:rPr lang="en-GB" sz="1600" baseline="0" dirty="0"/>
              <a:t> Research Group on Dementia Prevention &amp; Enhanced Care: DePEC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540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Global Health</a:t>
            </a:r>
            <a:r>
              <a:rPr lang="en-GB" sz="1600" baseline="0" dirty="0"/>
              <a:t> Research Group on Dementia Prevention &amp; Enhanced Care: DePEC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041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Global Health</a:t>
            </a:r>
            <a:r>
              <a:rPr lang="en-GB" sz="1600" baseline="0" dirty="0"/>
              <a:t> Research Group on Dementia Prevention &amp; Enhanced Care: DePEC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93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 smtClean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Global Health</a:t>
            </a:r>
            <a:r>
              <a:rPr lang="en-GB" sz="1600" baseline="0" dirty="0" smtClean="0"/>
              <a:t> Research Group on Dementia Prevention &amp; Enhanced Care: DePEC</a:t>
            </a:r>
            <a:endParaRPr lang="en-GB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3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pPr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6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08114" y="1700215"/>
            <a:ext cx="6480175" cy="1152525"/>
          </a:xfrm>
        </p:spPr>
        <p:txBody>
          <a:bodyPr anchor="t"/>
          <a:lstStyle>
            <a:lvl1pPr>
              <a:defRPr sz="315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1227883" y="327277"/>
            <a:ext cx="19039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900" baseline="0" dirty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90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/>
          </p:nvPr>
        </p:nvGraphicFramePr>
        <p:xfrm>
          <a:off x="683221" y="5037909"/>
          <a:ext cx="7929959" cy="140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8947440" imgH="1586520" progId="">
                  <p:embed/>
                </p:oleObj>
              </mc:Choice>
              <mc:Fallback>
                <p:oleObj r:id="rId3" imgW="8947440" imgH="1586520" progId="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221" y="5037909"/>
                        <a:ext cx="7929959" cy="140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/>
          <a:srcRect l="28641" t="14263" r="47488" b="36598"/>
          <a:stretch/>
        </p:blipFill>
        <p:spPr>
          <a:xfrm>
            <a:off x="467544" y="290860"/>
            <a:ext cx="760338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2"/>
            <a:ext cx="8229600" cy="3959845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1412776"/>
            <a:ext cx="8207375" cy="72008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227883" y="327277"/>
            <a:ext cx="19039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900" baseline="0" dirty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9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8641" t="14263" r="47488" b="36598"/>
          <a:stretch/>
        </p:blipFill>
        <p:spPr>
          <a:xfrm>
            <a:off x="467544" y="290860"/>
            <a:ext cx="760338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00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2"/>
            <a:ext cx="8229600" cy="3959845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1412776"/>
            <a:ext cx="8207375" cy="72008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227883" y="327277"/>
            <a:ext cx="19039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900" baseline="0" dirty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9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8641" t="14263" r="47488" b="36598"/>
          <a:stretch/>
        </p:blipFill>
        <p:spPr>
          <a:xfrm>
            <a:off x="467544" y="290860"/>
            <a:ext cx="760338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5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2"/>
            <a:ext cx="8229600" cy="3959845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1412776"/>
            <a:ext cx="8207375" cy="72008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227883" y="327277"/>
            <a:ext cx="19039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rgbClr val="000000"/>
                </a:solidFill>
                <a:cs typeface="+mn-cs"/>
              </a:rPr>
              <a:t>Global Health Research Group on Dementia Prevention &amp;</a:t>
            </a:r>
            <a:r>
              <a:rPr lang="en-GB" sz="900" baseline="0" dirty="0">
                <a:solidFill>
                  <a:srgbClr val="000000"/>
                </a:solidFill>
                <a:cs typeface="+mn-cs"/>
              </a:rPr>
              <a:t> Enhanced Care: DePEC</a:t>
            </a:r>
            <a:endParaRPr lang="en-GB" sz="9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8641" t="14263" r="47488" b="36598"/>
          <a:stretch/>
        </p:blipFill>
        <p:spPr>
          <a:xfrm>
            <a:off x="467544" y="290860"/>
            <a:ext cx="760338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 smtClean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Global Health</a:t>
            </a:r>
            <a:r>
              <a:rPr lang="en-GB" sz="1600" baseline="0" dirty="0" smtClean="0"/>
              <a:t> Research Group on Dementia Prevention &amp; Enhanced Care: DePEC</a:t>
            </a:r>
            <a:endParaRPr lang="en-GB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5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95984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 eaLnBrk="1" hangingPunct="1">
              <a:buFontTx/>
              <a:buNone/>
              <a:defRPr/>
            </a:pPr>
            <a:r>
              <a:rPr lang="en-US" dirty="0" smtClean="0"/>
              <a:t>Click to edit Master text styles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Second level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95288" y="40481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Global Health</a:t>
            </a:r>
            <a:r>
              <a:rPr lang="en-GB" sz="1600" baseline="0" dirty="0" smtClean="0"/>
              <a:t> Research Group on Dementia Prevention &amp; Enhanced Care: DePEC</a:t>
            </a:r>
            <a:endParaRPr lang="en-GB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12776"/>
            <a:ext cx="8207375" cy="72008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0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4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3B3447-3049-4143-B79D-5FC08FA6CA51}" type="slidenum">
              <a:rPr lang="en-GB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Picture 7" descr="nihrcolb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76250"/>
            <a:ext cx="1619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46" r:id="rId3"/>
    <p:sldLayoutId id="2147483745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EBEF-CF41-45CE-9180-61145546EB4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49BE-5C61-4CF2-B7F8-52C255CB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3B3447-3049-4143-B79D-5FC08FA6CA51}" type="slidenum">
              <a:rPr lang="en-GB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Picture 7" descr="nihrcolb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76250"/>
            <a:ext cx="1619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9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6C3B3447-3049-4143-B79D-5FC08FA6CA51}" type="slidenum">
              <a:rPr lang="en-GB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Picture 7" descr="nihrcolb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76252"/>
            <a:ext cx="1619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632" y="1340768"/>
            <a:ext cx="7776863" cy="1152525"/>
          </a:xfrm>
        </p:spPr>
        <p:txBody>
          <a:bodyPr/>
          <a:lstStyle/>
          <a:p>
            <a:pPr algn="ctr"/>
            <a:r>
              <a:rPr lang="en-GB" sz="4000" dirty="0" smtClean="0"/>
              <a:t>NIHR Global Health Group  Dementia Care &amp; Prevention</a:t>
            </a:r>
            <a:br>
              <a:rPr lang="en-GB" sz="4000" dirty="0" smtClean="0"/>
            </a:br>
            <a:r>
              <a:rPr lang="en-GB" sz="4000" dirty="0" smtClean="0"/>
              <a:t>(DePEC)</a:t>
            </a:r>
            <a:br>
              <a:rPr lang="en-GB" sz="4000" dirty="0" smtClean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686" y="3501008"/>
            <a:ext cx="6768753" cy="1512168"/>
          </a:xfrm>
        </p:spPr>
        <p:txBody>
          <a:bodyPr/>
          <a:lstStyle/>
          <a:p>
            <a:pPr algn="ctr"/>
            <a:r>
              <a:rPr lang="en-GB" b="1" dirty="0" smtClean="0"/>
              <a:t>Dr Susan Hrisos </a:t>
            </a:r>
          </a:p>
          <a:p>
            <a:pPr algn="ctr"/>
            <a:r>
              <a:rPr lang="en-GB" sz="2000" dirty="0" smtClean="0"/>
              <a:t>On behalf of </a:t>
            </a:r>
          </a:p>
          <a:p>
            <a:pPr algn="ctr"/>
            <a:r>
              <a:rPr lang="en-GB" sz="2000" dirty="0" smtClean="0"/>
              <a:t>Professor Dame Louise Robinson &amp; the DePEC team</a:t>
            </a:r>
          </a:p>
          <a:p>
            <a:pPr algn="ctr"/>
            <a:r>
              <a:rPr lang="en-GB" sz="2000" b="1" dirty="0" smtClean="0"/>
              <a:t>   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0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1032" y="3645024"/>
            <a:ext cx="6610411" cy="3024336"/>
          </a:xfrm>
        </p:spPr>
        <p:txBody>
          <a:bodyPr/>
          <a:lstStyle/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24-week evaluation period involving </a:t>
            </a:r>
            <a:r>
              <a:rPr lang="en-GB" sz="2000" kern="1200" dirty="0">
                <a:solidFill>
                  <a:prstClr val="black"/>
                </a:solidFill>
              </a:rPr>
              <a:t>120 Malaysian adults with raised blood pressure </a:t>
            </a:r>
            <a:r>
              <a:rPr lang="en-GB" sz="2000" kern="1200" dirty="0" smtClean="0">
                <a:solidFill>
                  <a:prstClr val="black"/>
                </a:solidFill>
              </a:rPr>
              <a:t>(50 </a:t>
            </a:r>
            <a:r>
              <a:rPr lang="en-GB" sz="2000" kern="1200" dirty="0">
                <a:solidFill>
                  <a:prstClr val="black"/>
                </a:solidFill>
              </a:rPr>
              <a:t>to 75 years</a:t>
            </a:r>
            <a:r>
              <a:rPr lang="en-GB" sz="2000" kern="1200" dirty="0" smtClean="0">
                <a:solidFill>
                  <a:prstClr val="black"/>
                </a:solidFill>
              </a:rPr>
              <a:t>) </a:t>
            </a:r>
          </a:p>
          <a:p>
            <a:pPr lvl="1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randomised 2*2 factorial trial including four parallel arms: </a:t>
            </a:r>
          </a:p>
          <a:p>
            <a:pPr lvl="2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1200" dirty="0">
                <a:solidFill>
                  <a:prstClr val="black"/>
                </a:solidFill>
              </a:rPr>
              <a:t>(1) control</a:t>
            </a:r>
          </a:p>
          <a:p>
            <a:pPr lvl="2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1200" dirty="0">
                <a:solidFill>
                  <a:prstClr val="black"/>
                </a:solidFill>
              </a:rPr>
              <a:t>(2) high-nitrate vegetable consumption</a:t>
            </a:r>
          </a:p>
          <a:p>
            <a:pPr lvl="2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1200" dirty="0">
                <a:solidFill>
                  <a:prstClr val="black"/>
                </a:solidFill>
              </a:rPr>
              <a:t>(3) low salt consumption</a:t>
            </a:r>
          </a:p>
          <a:p>
            <a:pPr lvl="2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1400" kern="1200" dirty="0">
                <a:solidFill>
                  <a:prstClr val="black"/>
                </a:solidFill>
              </a:rPr>
              <a:t>(4) combined high-nitrate vegetable </a:t>
            </a:r>
            <a:r>
              <a:rPr lang="en-GB" sz="1400" kern="1200" dirty="0" smtClean="0">
                <a:solidFill>
                  <a:prstClr val="black"/>
                </a:solidFill>
              </a:rPr>
              <a:t>+ </a:t>
            </a:r>
            <a:r>
              <a:rPr lang="en-GB" sz="1400" kern="1200" dirty="0">
                <a:solidFill>
                  <a:prstClr val="black"/>
                </a:solidFill>
              </a:rPr>
              <a:t>low salt </a:t>
            </a:r>
            <a:r>
              <a:rPr lang="en-GB" sz="1400" kern="1200" dirty="0" smtClean="0">
                <a:solidFill>
                  <a:prstClr val="black"/>
                </a:solidFill>
              </a:rPr>
              <a:t>consumption</a:t>
            </a:r>
            <a:endParaRPr lang="en-GB" sz="2000" kern="1200" dirty="0">
              <a:solidFill>
                <a:prstClr val="black"/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2000" kern="1200" dirty="0">
                <a:solidFill>
                  <a:prstClr val="black"/>
                </a:solidFill>
              </a:rPr>
              <a:t>Participants </a:t>
            </a:r>
            <a:r>
              <a:rPr lang="en-GB" sz="2000" kern="1200" dirty="0" smtClean="0">
                <a:solidFill>
                  <a:prstClr val="black"/>
                </a:solidFill>
              </a:rPr>
              <a:t>recruited </a:t>
            </a:r>
            <a:r>
              <a:rPr lang="en-GB" sz="2000" kern="1200" dirty="0">
                <a:solidFill>
                  <a:prstClr val="black"/>
                </a:solidFill>
              </a:rPr>
              <a:t>from </a:t>
            </a:r>
            <a:r>
              <a:rPr lang="en-GB" sz="2000" kern="1200" dirty="0" smtClean="0">
                <a:solidFill>
                  <a:prstClr val="black"/>
                </a:solidFill>
              </a:rPr>
              <a:t>SEACO cohort (30 per arm)</a:t>
            </a:r>
            <a:endParaRPr lang="en-GB" sz="2000" kern="1200" dirty="0">
              <a:solidFill>
                <a:prstClr val="black"/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Results will inform a </a:t>
            </a:r>
            <a:r>
              <a:rPr lang="en-GB" sz="2000" kern="1200" dirty="0">
                <a:solidFill>
                  <a:prstClr val="black"/>
                </a:solidFill>
              </a:rPr>
              <a:t>follow-on efficacy </a:t>
            </a:r>
            <a:r>
              <a:rPr lang="en-GB" sz="2000" kern="1200" dirty="0" smtClean="0">
                <a:solidFill>
                  <a:prstClr val="black"/>
                </a:solidFill>
              </a:rPr>
              <a:t>trial</a:t>
            </a:r>
            <a:endParaRPr lang="en-GB" sz="2000" kern="1200" dirty="0">
              <a:solidFill>
                <a:prstClr val="black"/>
              </a:solidFill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32" y="1196752"/>
            <a:ext cx="8533456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Work so far: WS3</a:t>
            </a:r>
          </a:p>
          <a:p>
            <a:pPr>
              <a:spcBef>
                <a:spcPts val="0"/>
              </a:spcBef>
            </a:pPr>
            <a:r>
              <a:rPr lang="en-GB" sz="1800" kern="1200" dirty="0" smtClean="0">
                <a:solidFill>
                  <a:prstClr val="black"/>
                </a:solidFill>
              </a:rPr>
              <a:t>Pilot Nutritional </a:t>
            </a:r>
            <a:r>
              <a:rPr lang="en-GB" sz="1800" kern="1200" dirty="0">
                <a:solidFill>
                  <a:prstClr val="black"/>
                </a:solidFill>
              </a:rPr>
              <a:t>Intervention for </a:t>
            </a:r>
            <a:r>
              <a:rPr lang="en-GB" sz="1800" kern="1200" dirty="0" smtClean="0">
                <a:solidFill>
                  <a:prstClr val="black"/>
                </a:solidFill>
              </a:rPr>
              <a:t>Prevention </a:t>
            </a:r>
            <a:r>
              <a:rPr lang="en-GB" sz="1800" kern="1200" dirty="0">
                <a:solidFill>
                  <a:prstClr val="black"/>
                </a:solidFill>
              </a:rPr>
              <a:t>of Cognitive </a:t>
            </a:r>
            <a:r>
              <a:rPr lang="en-GB" sz="1800" kern="1200" dirty="0" smtClean="0">
                <a:solidFill>
                  <a:prstClr val="black"/>
                </a:solidFill>
              </a:rPr>
              <a:t>Decline in </a:t>
            </a:r>
            <a:r>
              <a:rPr lang="en-GB" sz="1800" kern="1200" dirty="0">
                <a:solidFill>
                  <a:prstClr val="black"/>
                </a:solidFill>
              </a:rPr>
              <a:t>Malaysia</a:t>
            </a:r>
          </a:p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Objective: Feasibility trial of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a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multi-domain dietary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intervention to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increase </a:t>
            </a:r>
            <a:r>
              <a:rPr lang="en-GB" sz="2000" i="1" dirty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consumption </a:t>
            </a:r>
            <a:r>
              <a:rPr lang="en-GB" sz="2000" i="1" dirty="0" smtClean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of nitrate-rich </a:t>
            </a:r>
            <a:r>
              <a:rPr lang="en-GB" sz="2000" i="1" dirty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green leafy vegetables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&amp; to reduce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salt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intake</a:t>
            </a:r>
          </a:p>
          <a:p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Leads: Mario Siervo, </a:t>
            </a:r>
            <a:r>
              <a:rPr lang="en-GB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Keith </a:t>
            </a:r>
            <a:r>
              <a:rPr lang="en-GB" sz="1600" b="0" dirty="0">
                <a:solidFill>
                  <a:schemeClr val="tx1"/>
                </a:solidFill>
                <a:cs typeface="Calibri" panose="020F0502020204030204" pitchFamily="34" charset="0"/>
              </a:rPr>
              <a:t>Gray, </a:t>
            </a:r>
            <a:r>
              <a:rPr lang="en-GB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Profs Reidpath</a:t>
            </a:r>
            <a:r>
              <a:rPr lang="en-GB" sz="1600" b="0" dirty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en-GB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Chaiyakunapruk (Monash)</a:t>
            </a: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RA: Andrea McGrattan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5726">
            <a:off x="7164288" y="4788977"/>
            <a:ext cx="1582107" cy="1705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5118">
            <a:off x="7041443" y="3283787"/>
            <a:ext cx="1341972" cy="14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1032" y="3645024"/>
            <a:ext cx="6517232" cy="3024336"/>
          </a:xfrm>
        </p:spPr>
        <p:txBody>
          <a:bodyPr/>
          <a:lstStyle/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Ethical approval granted by MONASH </a:t>
            </a:r>
            <a:r>
              <a:rPr lang="en-GB" sz="2000" kern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university 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urrently</a:t>
            </a:r>
            <a:r>
              <a:rPr lang="en-GB" sz="1600" b="1" i="1" kern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awaiting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MREC approval </a:t>
            </a:r>
            <a:endParaRPr lang="en-GB" sz="1600" b="1" i="1" kern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Review of intervention </a:t>
            </a:r>
            <a:r>
              <a:rPr lang="en-GB" sz="2000" kern="1200" dirty="0">
                <a:solidFill>
                  <a:prstClr val="black"/>
                </a:solidFill>
              </a:rPr>
              <a:t>materials </a:t>
            </a:r>
            <a:r>
              <a:rPr lang="en-GB" sz="2000" kern="1200" dirty="0" smtClean="0">
                <a:solidFill>
                  <a:prstClr val="black"/>
                </a:solidFill>
              </a:rPr>
              <a:t>by </a:t>
            </a:r>
            <a:r>
              <a:rPr lang="en-GB" sz="2000" kern="1200" dirty="0">
                <a:solidFill>
                  <a:prstClr val="black"/>
                </a:solidFill>
              </a:rPr>
              <a:t>Malaysian </a:t>
            </a:r>
            <a:r>
              <a:rPr lang="en-GB" sz="2000" kern="1200" dirty="0" smtClean="0">
                <a:solidFill>
                  <a:prstClr val="black"/>
                </a:solidFill>
              </a:rPr>
              <a:t>dietitian</a:t>
            </a:r>
            <a:endParaRPr lang="en-GB" sz="2000" kern="1200" dirty="0">
              <a:solidFill>
                <a:prstClr val="black"/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Capacity building: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Training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/ workshops with research staff in SEACO before baseline assessments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Laboratory analysis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conducted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in SEACO and MS to provide training</a:t>
            </a:r>
          </a:p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endParaRPr lang="en-GB" sz="2000" kern="1200" dirty="0">
              <a:solidFill>
                <a:prstClr val="black"/>
              </a:solidFill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32" y="1196752"/>
            <a:ext cx="8533456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Work so far: WS3</a:t>
            </a:r>
          </a:p>
          <a:p>
            <a:pPr>
              <a:spcBef>
                <a:spcPts val="0"/>
              </a:spcBef>
            </a:pPr>
            <a:r>
              <a:rPr lang="en-GB" sz="1800" kern="1200" dirty="0" smtClean="0">
                <a:solidFill>
                  <a:prstClr val="black"/>
                </a:solidFill>
              </a:rPr>
              <a:t>Pilot Nutritional </a:t>
            </a:r>
            <a:r>
              <a:rPr lang="en-GB" sz="1800" kern="1200" dirty="0">
                <a:solidFill>
                  <a:prstClr val="black"/>
                </a:solidFill>
              </a:rPr>
              <a:t>Intervention for </a:t>
            </a:r>
            <a:r>
              <a:rPr lang="en-GB" sz="1800" kern="1200" dirty="0" smtClean="0">
                <a:solidFill>
                  <a:prstClr val="black"/>
                </a:solidFill>
              </a:rPr>
              <a:t>Prevention </a:t>
            </a:r>
            <a:r>
              <a:rPr lang="en-GB" sz="1800" kern="1200" dirty="0">
                <a:solidFill>
                  <a:prstClr val="black"/>
                </a:solidFill>
              </a:rPr>
              <a:t>of Cognitive </a:t>
            </a:r>
            <a:r>
              <a:rPr lang="en-GB" sz="1800" kern="1200" dirty="0" smtClean="0">
                <a:solidFill>
                  <a:prstClr val="black"/>
                </a:solidFill>
              </a:rPr>
              <a:t>Decline in </a:t>
            </a:r>
            <a:r>
              <a:rPr lang="en-GB" sz="1800" kern="1200" dirty="0">
                <a:solidFill>
                  <a:prstClr val="black"/>
                </a:solidFill>
              </a:rPr>
              <a:t>Malaysia</a:t>
            </a:r>
          </a:p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Objective: Feasibility trial of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a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multi-domain dietary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intervention to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increase </a:t>
            </a:r>
            <a:r>
              <a:rPr lang="en-GB" sz="2000" i="1" dirty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consumption </a:t>
            </a:r>
            <a:r>
              <a:rPr lang="en-GB" sz="2000" i="1" dirty="0" smtClean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of nitrate-rich </a:t>
            </a:r>
            <a:r>
              <a:rPr lang="en-GB" sz="2000" i="1" dirty="0">
                <a:solidFill>
                  <a:srgbClr val="DAEDEF">
                    <a:lumMod val="50000"/>
                  </a:srgbClr>
                </a:solidFill>
                <a:latin typeface="Calibri" panose="020F0502020204030204"/>
              </a:rPr>
              <a:t>green leafy vegetables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&amp; to reduce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salt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intake</a:t>
            </a:r>
          </a:p>
          <a:p>
            <a:pPr lvl="0"/>
            <a:r>
              <a:rPr lang="en-GB" sz="1600" b="0" dirty="0">
                <a:solidFill>
                  <a:srgbClr val="000000"/>
                </a:solidFill>
                <a:cs typeface="Calibri" panose="020F0502020204030204" pitchFamily="34" charset="0"/>
              </a:rPr>
              <a:t>Leads: Mario Siervo, Keith Gray, Profs Reidpath and Chaiyakunapruk (Monash)</a:t>
            </a:r>
          </a:p>
          <a:p>
            <a:pPr lvl="0"/>
            <a:r>
              <a:rPr lang="en-GB" sz="1600" b="0" dirty="0">
                <a:solidFill>
                  <a:srgbClr val="000000"/>
                </a:solidFill>
                <a:cs typeface="Calibri" panose="020F0502020204030204" pitchFamily="34" charset="0"/>
              </a:rPr>
              <a:t>RA: Andrea McGrattan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261">
            <a:off x="6870923" y="3772675"/>
            <a:ext cx="1952419" cy="23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826" y="3140967"/>
            <a:ext cx="5293095" cy="3598471"/>
          </a:xfrm>
        </p:spPr>
        <p:txBody>
          <a:bodyPr/>
          <a:lstStyle/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Qualitative study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Semi-structured interviews &amp; focus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groups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2 respondent groups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GB" sz="1600" i="1" kern="1200" dirty="0"/>
              <a:t>‘Care Providers &amp; Facilitators</a:t>
            </a:r>
            <a:r>
              <a:rPr lang="en-GB" sz="1600" i="1" kern="1200" dirty="0" smtClean="0"/>
              <a:t>’ and </a:t>
            </a:r>
            <a:r>
              <a:rPr lang="en-GB" sz="1600" i="1" kern="1200" dirty="0"/>
              <a:t>‘Users of care &amp; support </a:t>
            </a:r>
            <a:r>
              <a:rPr lang="en-GB" sz="1600" i="1" kern="1200" dirty="0" smtClean="0"/>
              <a:t>services’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Analysis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led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by UK research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team, involving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partner researchers</a:t>
            </a:r>
          </a:p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 smtClean="0"/>
              <a:t>Literature </a:t>
            </a:r>
            <a:r>
              <a:rPr lang="en-GB" sz="2000" kern="1200" dirty="0"/>
              <a:t>&amp; scoping reviews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Models of best practice &amp; care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processes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Existing dementia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training 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resources</a:t>
            </a:r>
            <a:endParaRPr lang="en-GB" sz="1600" b="1" i="1" kern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Capacity building: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Workshops/ Webinars: </a:t>
            </a:r>
            <a:r>
              <a:rPr lang="en-GB" sz="1600" i="1" kern="1200" dirty="0" smtClean="0"/>
              <a:t>Best practice in research governance &amp; ethics, Qualitative research, Nvivo. 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32" y="1196752"/>
            <a:ext cx="8533456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Work so far: WS4</a:t>
            </a:r>
          </a:p>
          <a:p>
            <a:pPr>
              <a:spcBef>
                <a:spcPts val="0"/>
              </a:spcBef>
            </a:pPr>
            <a:r>
              <a:rPr lang="en-GB" sz="2000" kern="1200" dirty="0">
                <a:solidFill>
                  <a:prstClr val="black"/>
                </a:solidFill>
              </a:rPr>
              <a:t>Post-diagnostic dementia care: </a:t>
            </a:r>
            <a:r>
              <a:rPr lang="en-GB" sz="2000" kern="1200" dirty="0" smtClean="0">
                <a:solidFill>
                  <a:prstClr val="black"/>
                </a:solidFill>
              </a:rPr>
              <a:t>efficient </a:t>
            </a:r>
            <a:r>
              <a:rPr lang="en-GB" sz="2000" kern="1200" dirty="0">
                <a:solidFill>
                  <a:prstClr val="black"/>
                </a:solidFill>
              </a:rPr>
              <a:t>&amp; sustainable models</a:t>
            </a:r>
            <a:r>
              <a:rPr lang="en-GB" sz="1800" kern="1200" dirty="0">
                <a:solidFill>
                  <a:prstClr val="black"/>
                </a:solidFill>
              </a:rPr>
              <a:t/>
            </a:r>
            <a:br>
              <a:rPr lang="en-GB" sz="1800" kern="1200" dirty="0">
                <a:solidFill>
                  <a:prstClr val="black"/>
                </a:solidFill>
              </a:rPr>
            </a:b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Objectives: Co-develop DM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care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pathways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&amp;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build workforce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to deliver future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DM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care</a:t>
            </a:r>
          </a:p>
          <a:p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Leads: Louise Robinson, Lynne Corner, Michaela Goodson, Thomas Iype (India) 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SRA/RAs: Susan Hrisos, Heather Yemm, Emma McLellan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362">
            <a:off x="5684290" y="3608367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826" y="3212975"/>
            <a:ext cx="5293095" cy="3526463"/>
          </a:xfrm>
        </p:spPr>
        <p:txBody>
          <a:bodyPr/>
          <a:lstStyle/>
          <a:p>
            <a:pPr marL="174625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Qualitative study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Malaysia: </a:t>
            </a:r>
            <a:r>
              <a:rPr lang="en-GB" sz="1600" i="1" kern="1200" dirty="0" smtClean="0"/>
              <a:t>data collection &amp; analysis underway</a:t>
            </a:r>
            <a:endParaRPr lang="en-GB" sz="1600" i="1" kern="1200" dirty="0"/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Tanzania: </a:t>
            </a:r>
            <a:r>
              <a:rPr lang="en-GB" sz="1600" i="1" kern="1200" dirty="0" smtClean="0"/>
              <a:t>ethics in progress</a:t>
            </a:r>
            <a:endParaRPr lang="en-GB" sz="1600" i="1" kern="1200" dirty="0"/>
          </a:p>
          <a:p>
            <a:pPr marL="574675" lvl="1" indent="-174625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India: </a:t>
            </a:r>
            <a:r>
              <a:rPr lang="en-GB" sz="1600" i="1" kern="1200" dirty="0" smtClean="0"/>
              <a:t>planning visit 23-29</a:t>
            </a:r>
            <a:r>
              <a:rPr lang="en-GB" sz="1600" i="1" kern="1200" baseline="30000" dirty="0" smtClean="0"/>
              <a:t>th</a:t>
            </a:r>
            <a:r>
              <a:rPr lang="en-GB" sz="1600" i="1" kern="1200" dirty="0" smtClean="0"/>
              <a:t> July 2019</a:t>
            </a:r>
            <a:endParaRPr lang="en-GB" sz="1600" i="1" kern="1200" dirty="0"/>
          </a:p>
          <a:p>
            <a:pPr marL="174625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1200" dirty="0" smtClean="0"/>
              <a:t>Literature </a:t>
            </a:r>
            <a:r>
              <a:rPr lang="en-GB" sz="2000" kern="1200" dirty="0"/>
              <a:t>&amp; scoping reviews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underway</a:t>
            </a:r>
            <a:endParaRPr lang="en-GB" sz="1600" b="1" i="1" kern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4625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Capacity building: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all resources developed or sourced will be made available on DePEC website.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In person training delivered during programme meetings and site visits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32" y="1196752"/>
            <a:ext cx="8533456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Work so far: WS4</a:t>
            </a:r>
          </a:p>
          <a:p>
            <a:pPr>
              <a:spcBef>
                <a:spcPts val="0"/>
              </a:spcBef>
            </a:pPr>
            <a:r>
              <a:rPr lang="en-GB" sz="2000" kern="1200" dirty="0">
                <a:solidFill>
                  <a:prstClr val="black"/>
                </a:solidFill>
              </a:rPr>
              <a:t>Post-diagnostic dementia care: </a:t>
            </a:r>
            <a:r>
              <a:rPr lang="en-GB" sz="2000" kern="1200" dirty="0" smtClean="0">
                <a:solidFill>
                  <a:prstClr val="black"/>
                </a:solidFill>
              </a:rPr>
              <a:t>efficient </a:t>
            </a:r>
            <a:r>
              <a:rPr lang="en-GB" sz="2000" kern="1200" dirty="0">
                <a:solidFill>
                  <a:prstClr val="black"/>
                </a:solidFill>
              </a:rPr>
              <a:t>&amp; sustainable models</a:t>
            </a:r>
            <a:r>
              <a:rPr lang="en-GB" sz="1800" kern="1200" dirty="0">
                <a:solidFill>
                  <a:prstClr val="black"/>
                </a:solidFill>
              </a:rPr>
              <a:t/>
            </a:r>
            <a:br>
              <a:rPr lang="en-GB" sz="1800" kern="1200" dirty="0">
                <a:solidFill>
                  <a:prstClr val="black"/>
                </a:solidFill>
              </a:rPr>
            </a:b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Objectives: Co-develop DM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care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pathways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&amp;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build workforce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to deliver future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DM 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care</a:t>
            </a:r>
          </a:p>
          <a:p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Leads: Louise Robinson, Lynne Corner, Michaela Goodson, Thomas Iype (India) 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SRA/RAs: Susan Hrisos, Heather Yemm, Emma McLellan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3083925" cy="23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632" y="1340768"/>
            <a:ext cx="7776863" cy="1152525"/>
          </a:xfrm>
        </p:spPr>
        <p:txBody>
          <a:bodyPr/>
          <a:lstStyle/>
          <a:p>
            <a:pPr algn="ctr"/>
            <a:r>
              <a:rPr lang="en-GB" sz="4000" dirty="0" smtClean="0"/>
              <a:t>NIHR Global Health Group  Dementia Care &amp; Prevention</a:t>
            </a:r>
            <a:br>
              <a:rPr lang="en-GB" sz="4000" dirty="0" smtClean="0"/>
            </a:br>
            <a:r>
              <a:rPr lang="en-GB" sz="4000" dirty="0" smtClean="0"/>
              <a:t>(DePEC)</a:t>
            </a:r>
            <a:br>
              <a:rPr lang="en-GB" sz="4000" dirty="0" smtClean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686" y="3501008"/>
            <a:ext cx="6768753" cy="1512168"/>
          </a:xfrm>
        </p:spPr>
        <p:txBody>
          <a:bodyPr/>
          <a:lstStyle/>
          <a:p>
            <a:pPr algn="ctr"/>
            <a:r>
              <a:rPr lang="en-GB" b="1" dirty="0" smtClean="0"/>
              <a:t>Dr Susan Hrisos </a:t>
            </a:r>
          </a:p>
          <a:p>
            <a:pPr algn="ctr"/>
            <a:r>
              <a:rPr lang="en-GB" sz="2000" dirty="0" smtClean="0"/>
              <a:t>On behalf of </a:t>
            </a:r>
          </a:p>
          <a:p>
            <a:pPr algn="ctr"/>
            <a:r>
              <a:rPr lang="en-GB" sz="2000" dirty="0" smtClean="0"/>
              <a:t>Professor Dame Louise Robinson &amp; the DePEC team</a:t>
            </a:r>
          </a:p>
          <a:p>
            <a:pPr algn="ctr"/>
            <a:r>
              <a:rPr lang="en-GB" sz="2000" b="1" dirty="0" smtClean="0"/>
              <a:t>   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98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887837"/>
          </a:xfrm>
        </p:spPr>
        <p:txBody>
          <a:bodyPr/>
          <a:lstStyle/>
          <a:p>
            <a:r>
              <a:rPr lang="en-GB" sz="2000" dirty="0" smtClean="0"/>
              <a:t>1. </a:t>
            </a:r>
            <a:r>
              <a:rPr lang="en-GB" sz="2000" b="1" dirty="0" smtClean="0"/>
              <a:t>Develop </a:t>
            </a:r>
            <a:r>
              <a:rPr lang="en-GB" sz="2000" b="1" dirty="0"/>
              <a:t>new connections </a:t>
            </a:r>
            <a:r>
              <a:rPr lang="en-GB" sz="2000" dirty="0"/>
              <a:t>between UK centres of dementia excellence, existing LMIC </a:t>
            </a:r>
            <a:r>
              <a:rPr lang="en-GB" sz="2000" dirty="0" smtClean="0"/>
              <a:t>networks and </a:t>
            </a:r>
            <a:r>
              <a:rPr lang="en-GB" sz="2000" dirty="0"/>
              <a:t>new </a:t>
            </a:r>
            <a:r>
              <a:rPr lang="en-GB" sz="2000" dirty="0" smtClean="0"/>
              <a:t>LMICs</a:t>
            </a:r>
          </a:p>
          <a:p>
            <a:endParaRPr lang="en-GB" sz="2000" dirty="0"/>
          </a:p>
          <a:p>
            <a:r>
              <a:rPr lang="en-GB" sz="2000" dirty="0"/>
              <a:t>2. </a:t>
            </a:r>
            <a:r>
              <a:rPr lang="en-GB" sz="2000" b="1" dirty="0"/>
              <a:t>Identify priority areas </a:t>
            </a:r>
            <a:r>
              <a:rPr lang="en-GB" sz="2000" dirty="0"/>
              <a:t>for public health/dementia care </a:t>
            </a:r>
            <a:r>
              <a:rPr lang="en-GB" sz="2000" dirty="0" smtClean="0"/>
              <a:t>research</a:t>
            </a:r>
          </a:p>
          <a:p>
            <a:endParaRPr lang="en-GB" sz="2000" dirty="0"/>
          </a:p>
          <a:p>
            <a:r>
              <a:rPr lang="en-GB" sz="2000" dirty="0"/>
              <a:t>3. </a:t>
            </a:r>
            <a:r>
              <a:rPr lang="en-GB" sz="2000" b="1" dirty="0"/>
              <a:t>Establish the foundation for a translational research programme </a:t>
            </a:r>
            <a:r>
              <a:rPr lang="en-GB" sz="2000" dirty="0"/>
              <a:t>on dementia risk reduction </a:t>
            </a:r>
            <a:r>
              <a:rPr lang="en-GB" sz="2000" dirty="0" smtClean="0"/>
              <a:t>and enhanced </a:t>
            </a:r>
            <a:r>
              <a:rPr lang="en-GB" sz="2000" dirty="0"/>
              <a:t>care </a:t>
            </a:r>
            <a:r>
              <a:rPr lang="en-GB" sz="2000" dirty="0" smtClean="0"/>
              <a:t>and</a:t>
            </a:r>
          </a:p>
          <a:p>
            <a:endParaRPr lang="en-GB" sz="2000" dirty="0"/>
          </a:p>
          <a:p>
            <a:r>
              <a:rPr lang="en-GB" sz="2000" dirty="0"/>
              <a:t>4. </a:t>
            </a:r>
            <a:r>
              <a:rPr lang="en-GB" sz="2000" b="1" dirty="0"/>
              <a:t>Create the partnerships and capacity </a:t>
            </a:r>
            <a:r>
              <a:rPr lang="en-GB" sz="2000" dirty="0"/>
              <a:t>for a future NIHR DePEC Global Health Research Unit.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 smtClean="0"/>
              <a:t>DePEC: ambitions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55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1</a:t>
            </a:r>
            <a:r>
              <a:rPr lang="en-GB" sz="2000" dirty="0"/>
              <a:t>. Consensus (academic, stakeholder and policy maker) strategies to reduce future dementia </a:t>
            </a:r>
            <a:r>
              <a:rPr lang="en-GB" sz="2000" dirty="0" smtClean="0"/>
              <a:t>risk including </a:t>
            </a:r>
            <a:r>
              <a:rPr lang="en-GB" sz="2000" dirty="0"/>
              <a:t>a brain health initiative plan to inform government </a:t>
            </a:r>
            <a:r>
              <a:rPr lang="en-GB" sz="2000" dirty="0" smtClean="0"/>
              <a:t>strategies</a:t>
            </a:r>
          </a:p>
          <a:p>
            <a:endParaRPr lang="en-GB" sz="2000" dirty="0"/>
          </a:p>
          <a:p>
            <a:r>
              <a:rPr lang="en-GB" sz="2000" dirty="0"/>
              <a:t>2. Evidence-based, novel approaches to identify those at risk of, or with, dementia to reduce </a:t>
            </a:r>
            <a:r>
              <a:rPr lang="en-GB" sz="2000" dirty="0" smtClean="0"/>
              <a:t>future burden </a:t>
            </a:r>
            <a:r>
              <a:rPr lang="en-GB" sz="2000" dirty="0"/>
              <a:t>of disease in the </a:t>
            </a:r>
            <a:r>
              <a:rPr lang="en-GB" sz="2000" dirty="0" smtClean="0"/>
              <a:t>population</a:t>
            </a:r>
          </a:p>
          <a:p>
            <a:endParaRPr lang="en-GB" sz="2000" dirty="0"/>
          </a:p>
          <a:p>
            <a:r>
              <a:rPr lang="en-GB" sz="2000" dirty="0"/>
              <a:t>3. Recommendations for efficient, feasible dementia care </a:t>
            </a:r>
            <a:r>
              <a:rPr lang="en-GB" sz="2000" dirty="0" smtClean="0"/>
              <a:t>pathways</a:t>
            </a:r>
          </a:p>
          <a:p>
            <a:endParaRPr lang="en-GB" sz="2000" dirty="0"/>
          </a:p>
          <a:p>
            <a:r>
              <a:rPr lang="en-GB" sz="2000" dirty="0"/>
              <a:t>4. Innovative, practical methods for training generalist workforces and supporting family carers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 smtClean="0"/>
              <a:t>	DePEC outputs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08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640960" cy="4895949"/>
          </a:xfrm>
        </p:spPr>
        <p:txBody>
          <a:bodyPr/>
          <a:lstStyle/>
          <a:p>
            <a:r>
              <a:rPr lang="en-GB" sz="2000" b="1" dirty="0"/>
              <a:t>Objective </a:t>
            </a:r>
            <a:r>
              <a:rPr lang="en-GB" sz="2000" b="1" dirty="0" smtClean="0"/>
              <a:t>1: Workstream1 month 1-6 </a:t>
            </a:r>
          </a:p>
          <a:p>
            <a:pPr lvl="2"/>
            <a:r>
              <a:rPr lang="en-GB" sz="1600" dirty="0" smtClean="0"/>
              <a:t>Create </a:t>
            </a:r>
            <a:r>
              <a:rPr lang="en-GB" sz="1600" dirty="0"/>
              <a:t>a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new Global Research Group </a:t>
            </a:r>
            <a:r>
              <a:rPr lang="en-GB" sz="1600" dirty="0"/>
              <a:t>on dementia risk reduction and </a:t>
            </a:r>
            <a:r>
              <a:rPr lang="en-GB" sz="1600" dirty="0" smtClean="0"/>
              <a:t>improved post-diagnostic </a:t>
            </a:r>
            <a:r>
              <a:rPr lang="en-GB" sz="1600" dirty="0"/>
              <a:t>care </a:t>
            </a:r>
            <a:endParaRPr lang="en-GB" sz="1600" dirty="0" smtClean="0"/>
          </a:p>
          <a:p>
            <a:pPr lvl="2"/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Map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existing dementia research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600" dirty="0"/>
              <a:t>and care in our partner LMICs.</a:t>
            </a:r>
          </a:p>
          <a:p>
            <a:r>
              <a:rPr lang="en-GB" sz="2000" b="1" dirty="0" smtClean="0"/>
              <a:t>Objective 2: WS2 m1- 20 </a:t>
            </a:r>
          </a:p>
          <a:p>
            <a:pPr lvl="2"/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Develop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simple tools </a:t>
            </a:r>
            <a:r>
              <a:rPr lang="en-GB" sz="1600" dirty="0"/>
              <a:t>to identify people at high risk of developing dementia </a:t>
            </a:r>
            <a:r>
              <a:rPr lang="en-GB" sz="1600" dirty="0" smtClean="0"/>
              <a:t>and those </a:t>
            </a:r>
            <a:r>
              <a:rPr lang="en-GB" sz="1600" dirty="0"/>
              <a:t>with undetected dementia.</a:t>
            </a:r>
          </a:p>
          <a:p>
            <a:r>
              <a:rPr lang="en-GB" sz="2000" b="1" dirty="0"/>
              <a:t>Objective </a:t>
            </a:r>
            <a:r>
              <a:rPr lang="en-GB" sz="2000" b="1" dirty="0" smtClean="0"/>
              <a:t>3:  WS3 m 15-36 </a:t>
            </a:r>
          </a:p>
          <a:p>
            <a:pPr lvl="2"/>
            <a:r>
              <a:rPr lang="en-GB" sz="1600" dirty="0" smtClean="0"/>
              <a:t>Establish </a:t>
            </a:r>
            <a:r>
              <a:rPr lang="en-GB" sz="1600" dirty="0"/>
              <a:t>dementia risk reduction research in LMICs by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setting up and piloting </a:t>
            </a: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an intervention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to reduce dementia risk.</a:t>
            </a:r>
          </a:p>
          <a:p>
            <a:r>
              <a:rPr lang="en-GB" sz="2000" b="1" dirty="0"/>
              <a:t>Objective </a:t>
            </a:r>
            <a:r>
              <a:rPr lang="en-GB" sz="2000" b="1" dirty="0" smtClean="0"/>
              <a:t>4: WS4 m 9- 36</a:t>
            </a:r>
            <a:endParaRPr lang="en-GB" sz="2000" b="1" i="1" dirty="0" smtClean="0"/>
          </a:p>
          <a:p>
            <a:pPr lvl="2"/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Determine efficient/feasible dementia care models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600" dirty="0" smtClean="0"/>
              <a:t>for LMICs (workforce).</a:t>
            </a:r>
          </a:p>
          <a:p>
            <a:r>
              <a:rPr lang="en-GB" sz="2000" b="1" dirty="0" smtClean="0"/>
              <a:t>Objective 5: WS5 m 7-36 </a:t>
            </a:r>
          </a:p>
          <a:p>
            <a:pPr lvl="2"/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Develop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an impact strategy </a:t>
            </a:r>
            <a:r>
              <a:rPr lang="en-GB" sz="1600" dirty="0"/>
              <a:t>for each partner LMIC, including research priorities</a:t>
            </a:r>
            <a:r>
              <a:rPr lang="en-GB" sz="1600" dirty="0" smtClean="0"/>
              <a:t>, service </a:t>
            </a:r>
            <a:r>
              <a:rPr lang="en-GB" sz="1600" dirty="0"/>
              <a:t>organisation and workforce development, </a:t>
            </a:r>
            <a:endParaRPr lang="en-GB" sz="1600" dirty="0" smtClean="0"/>
          </a:p>
          <a:p>
            <a:pPr lvl="2"/>
            <a:r>
              <a:rPr lang="en-GB" sz="1600" dirty="0" smtClean="0"/>
              <a:t>Creation </a:t>
            </a:r>
            <a:r>
              <a:rPr lang="en-GB" sz="1600" dirty="0"/>
              <a:t>of a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future NIHR Global </a:t>
            </a: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Research Unit</a:t>
            </a:r>
            <a:r>
              <a:rPr lang="en-GB" sz="16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98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6091" y="3068960"/>
            <a:ext cx="3688398" cy="3312368"/>
          </a:xfrm>
        </p:spPr>
        <p:txBody>
          <a:bodyPr/>
          <a:lstStyle/>
          <a:p>
            <a:pPr marL="177800" indent="-177800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2000" kern="1200" dirty="0">
                <a:solidFill>
                  <a:prstClr val="black"/>
                </a:solidFill>
              </a:rPr>
              <a:t>N</a:t>
            </a:r>
            <a:r>
              <a:rPr lang="en-GB" sz="2000" kern="1200" dirty="0" smtClean="0">
                <a:solidFill>
                  <a:prstClr val="black"/>
                </a:solidFill>
              </a:rPr>
              <a:t>ow </a:t>
            </a:r>
            <a:r>
              <a:rPr lang="en-GB" sz="2000" kern="1200" dirty="0">
                <a:solidFill>
                  <a:prstClr val="black"/>
                </a:solidFill>
              </a:rPr>
              <a:t>well </a:t>
            </a:r>
            <a:r>
              <a:rPr lang="en-GB" sz="2000" dirty="0">
                <a:solidFill>
                  <a:prstClr val="black"/>
                </a:solidFill>
              </a:rPr>
              <a:t>established </a:t>
            </a:r>
            <a:endParaRPr lang="en-GB" sz="2000" dirty="0" smtClean="0">
              <a:solidFill>
                <a:prstClr val="black"/>
              </a:solidFill>
            </a:endParaRPr>
          </a:p>
          <a:p>
            <a:pPr marL="628650" lvl="1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800" b="1" i="1" kern="1200" dirty="0" smtClean="0">
                <a:solidFill>
                  <a:schemeClr val="accent5">
                    <a:lumMod val="50000"/>
                  </a:schemeClr>
                </a:solidFill>
              </a:rPr>
              <a:t>dementia </a:t>
            </a:r>
            <a:r>
              <a:rPr lang="en-GB" sz="1800" b="1" i="1" kern="1200" dirty="0">
                <a:solidFill>
                  <a:schemeClr val="accent5">
                    <a:lumMod val="50000"/>
                  </a:schemeClr>
                </a:solidFill>
              </a:rPr>
              <a:t>risk </a:t>
            </a:r>
            <a:r>
              <a:rPr lang="en-GB" sz="1800" b="1" i="1" kern="1200" dirty="0" smtClean="0">
                <a:solidFill>
                  <a:schemeClr val="accent5">
                    <a:lumMod val="50000"/>
                  </a:schemeClr>
                </a:solidFill>
              </a:rPr>
              <a:t>reduction</a:t>
            </a:r>
          </a:p>
          <a:p>
            <a:pPr marL="628650" lvl="1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800" b="1" i="1" kern="1200" dirty="0" smtClean="0">
                <a:solidFill>
                  <a:schemeClr val="accent5">
                    <a:lumMod val="50000"/>
                  </a:schemeClr>
                </a:solidFill>
              </a:rPr>
              <a:t>improved </a:t>
            </a:r>
            <a:r>
              <a:rPr lang="en-GB" sz="1800" b="1" i="1" kern="1200" dirty="0">
                <a:solidFill>
                  <a:schemeClr val="accent5">
                    <a:lumMod val="50000"/>
                  </a:schemeClr>
                </a:solidFill>
              </a:rPr>
              <a:t>post-diagnostic care </a:t>
            </a:r>
            <a:endParaRPr lang="en-GB" sz="1800" b="1" i="1" kern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 defTabSz="1745224" fontAlgn="auto">
              <a:spcBef>
                <a:spcPts val="0"/>
              </a:spcBef>
              <a:spcAft>
                <a:spcPts val="600"/>
              </a:spcAft>
              <a:buNone/>
            </a:pPr>
            <a:endParaRPr lang="en-GB" sz="2000" kern="1200" dirty="0" smtClean="0">
              <a:solidFill>
                <a:prstClr val="black"/>
              </a:solidFill>
            </a:endParaRPr>
          </a:p>
          <a:p>
            <a:pPr marL="177800" indent="-177800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</a:rPr>
              <a:t>P</a:t>
            </a:r>
            <a:r>
              <a:rPr lang="en-GB" sz="2000" dirty="0" smtClean="0">
                <a:solidFill>
                  <a:prstClr val="black"/>
                </a:solidFill>
              </a:rPr>
              <a:t>artners </a:t>
            </a:r>
            <a:r>
              <a:rPr lang="en-GB" sz="2000" dirty="0">
                <a:solidFill>
                  <a:prstClr val="black"/>
                </a:solidFill>
              </a:rPr>
              <a:t>from Malaysia </a:t>
            </a:r>
            <a:r>
              <a:rPr lang="en-GB" sz="2000" dirty="0" smtClean="0">
                <a:solidFill>
                  <a:prstClr val="black"/>
                </a:solidFill>
              </a:rPr>
              <a:t>India, Tanzania &amp; UK</a:t>
            </a:r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481" y="1232756"/>
            <a:ext cx="8207375" cy="1548172"/>
          </a:xfrm>
        </p:spPr>
        <p:txBody>
          <a:bodyPr/>
          <a:lstStyle/>
          <a:p>
            <a:r>
              <a:rPr lang="en-GB" dirty="0" smtClean="0"/>
              <a:t>Work so far: WS1</a:t>
            </a:r>
          </a:p>
          <a:p>
            <a:pPr lvl="0"/>
            <a:r>
              <a:rPr lang="en-GB" sz="1800" b="0" dirty="0">
                <a:solidFill>
                  <a:srgbClr val="000000"/>
                </a:solidFill>
              </a:rPr>
              <a:t>Leads: </a:t>
            </a:r>
            <a:r>
              <a:rPr lang="en-GB" sz="1800" b="0" dirty="0" smtClean="0">
                <a:solidFill>
                  <a:srgbClr val="000000"/>
                </a:solidFill>
              </a:rPr>
              <a:t>Louise Robinson, Blossom Stephan, Michaela Goodson </a:t>
            </a:r>
            <a:r>
              <a:rPr lang="en-GB" sz="1800" b="0" dirty="0">
                <a:solidFill>
                  <a:srgbClr val="000000"/>
                </a:solidFill>
              </a:rPr>
              <a:t>(Malaysia)</a:t>
            </a:r>
          </a:p>
          <a:p>
            <a:pPr lvl="0" defTabSz="1745224" fontAlgn="auto">
              <a:spcBef>
                <a:spcPts val="1200"/>
              </a:spcBef>
              <a:spcAft>
                <a:spcPts val="600"/>
              </a:spcAft>
            </a:pPr>
            <a:r>
              <a:rPr lang="en-GB" sz="2200" kern="1200" dirty="0">
                <a:solidFill>
                  <a:prstClr val="black"/>
                </a:solidFill>
                <a:latin typeface="Calibri" panose="020F0502020204030204"/>
              </a:rPr>
              <a:t>Global Health Research Group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5" y="2924944"/>
            <a:ext cx="4799489" cy="31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465" y="2420888"/>
            <a:ext cx="4926607" cy="3800935"/>
          </a:xfrm>
        </p:spPr>
        <p:txBody>
          <a:bodyPr/>
          <a:lstStyle/>
          <a:p>
            <a:pPr marL="177800" indent="-177800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kern="1200" dirty="0" smtClean="0">
                <a:solidFill>
                  <a:prstClr val="black"/>
                </a:solidFill>
              </a:rPr>
              <a:t>Co-development</a:t>
            </a:r>
          </a:p>
          <a:p>
            <a:pPr marL="534988" lvl="1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</a:rPr>
              <a:t>Country ‘narratives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</a:p>
          <a:p>
            <a:pPr marL="808038" lvl="2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600" i="1" dirty="0" smtClean="0"/>
              <a:t>outlining </a:t>
            </a:r>
            <a:r>
              <a:rPr lang="en-GB" sz="1600" i="1" dirty="0"/>
              <a:t>current research, practice &amp; priorities for each </a:t>
            </a:r>
            <a:r>
              <a:rPr lang="en-GB" sz="1600" i="1" dirty="0" smtClean="0"/>
              <a:t>partner</a:t>
            </a:r>
            <a:endParaRPr lang="en-GB" sz="2000" b="1" kern="1200" dirty="0" smtClean="0">
              <a:solidFill>
                <a:prstClr val="black"/>
              </a:solidFill>
            </a:endParaRPr>
          </a:p>
          <a:p>
            <a:pPr marL="177800" indent="-177800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kern="1200" dirty="0" smtClean="0">
                <a:solidFill>
                  <a:prstClr val="black"/>
                </a:solidFill>
              </a:rPr>
              <a:t>Capacity building</a:t>
            </a:r>
          </a:p>
          <a:p>
            <a:pPr marL="534988" lvl="1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Development of </a:t>
            </a:r>
            <a:r>
              <a:rPr lang="en-GB" sz="1600" b="1" i="1" kern="1200" dirty="0">
                <a:solidFill>
                  <a:schemeClr val="accent5">
                    <a:lumMod val="50000"/>
                  </a:schemeClr>
                </a:solidFill>
              </a:rPr>
              <a:t>a MOOC</a:t>
            </a:r>
            <a:r>
              <a:rPr lang="en-GB" sz="1600" b="1" i="1" kern="12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808038" lvl="2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600" i="1" kern="1200" dirty="0" smtClean="0">
                <a:solidFill>
                  <a:prstClr val="black"/>
                </a:solidFill>
              </a:rPr>
              <a:t>‘Dementia </a:t>
            </a:r>
            <a:r>
              <a:rPr lang="en-GB" sz="1600" i="1" kern="1200" dirty="0">
                <a:solidFill>
                  <a:prstClr val="black"/>
                </a:solidFill>
              </a:rPr>
              <a:t>Care: Living Well as Dementia </a:t>
            </a:r>
            <a:r>
              <a:rPr lang="en-GB" sz="1600" i="1" kern="1200" dirty="0" smtClean="0">
                <a:solidFill>
                  <a:prstClr val="black"/>
                </a:solidFill>
              </a:rPr>
              <a:t>Progresses’</a:t>
            </a:r>
          </a:p>
          <a:p>
            <a:pPr marL="808038" lvl="2" defTabSz="1745224" fontAlgn="auto">
              <a:spcBef>
                <a:spcPts val="0"/>
              </a:spcBef>
              <a:spcAft>
                <a:spcPts val="1200"/>
              </a:spcAft>
            </a:pPr>
            <a:r>
              <a:rPr lang="en-GB" sz="1600" i="1" kern="1200" dirty="0" smtClean="0">
                <a:solidFill>
                  <a:prstClr val="black"/>
                </a:solidFill>
              </a:rPr>
              <a:t>Available on Futurelearn</a:t>
            </a:r>
          </a:p>
          <a:p>
            <a:pPr marL="534988" lvl="1"/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Financial Assistance Funding &amp; Training: </a:t>
            </a:r>
          </a:p>
          <a:p>
            <a:pPr marL="808038" lvl="2"/>
            <a:r>
              <a:rPr lang="en-GB" sz="1600" i="1" dirty="0" smtClean="0"/>
              <a:t>Joint funding application May 2019</a:t>
            </a:r>
          </a:p>
          <a:p>
            <a:pPr marL="808038" lvl="2"/>
            <a:r>
              <a:rPr lang="en-GB" sz="1600" i="1" dirty="0" smtClean="0"/>
              <a:t>Workshop DePEC Leads meeting, Oct ‘19</a:t>
            </a:r>
            <a:endParaRPr lang="en-GB" sz="16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481" y="1232756"/>
            <a:ext cx="8207375" cy="1548172"/>
          </a:xfrm>
        </p:spPr>
        <p:txBody>
          <a:bodyPr/>
          <a:lstStyle/>
          <a:p>
            <a:r>
              <a:rPr lang="en-GB" dirty="0" smtClean="0"/>
              <a:t>Work so far: WS1</a:t>
            </a:r>
          </a:p>
          <a:p>
            <a:pPr lvl="0"/>
            <a:r>
              <a:rPr lang="en-GB" sz="1800" b="0" dirty="0">
                <a:solidFill>
                  <a:srgbClr val="000000"/>
                </a:solidFill>
              </a:rPr>
              <a:t>Leads: </a:t>
            </a:r>
            <a:r>
              <a:rPr lang="en-GB" sz="1800" b="0" dirty="0" smtClean="0">
                <a:solidFill>
                  <a:srgbClr val="000000"/>
                </a:solidFill>
              </a:rPr>
              <a:t>Louise Robinson, Blossom Stephan, Michaela Goodson </a:t>
            </a:r>
            <a:r>
              <a:rPr lang="en-GB" sz="1800" b="0" dirty="0">
                <a:solidFill>
                  <a:srgbClr val="000000"/>
                </a:solidFill>
              </a:rPr>
              <a:t>(Malaysia)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13379"/>
            <a:ext cx="3816424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3528" y="3429000"/>
            <a:ext cx="8640960" cy="3096344"/>
          </a:xfrm>
        </p:spPr>
        <p:txBody>
          <a:bodyPr/>
          <a:lstStyle/>
          <a:p>
            <a:pPr indent="-255588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Systematic </a:t>
            </a:r>
            <a:r>
              <a:rPr lang="en-GB" sz="2000" kern="1200" dirty="0">
                <a:solidFill>
                  <a:prstClr val="black"/>
                </a:solidFill>
              </a:rPr>
              <a:t>reviews of the prevalence of mild cognitive impairment (MCI) in LMICs and risk of progression from MCI to dementia in </a:t>
            </a:r>
            <a:r>
              <a:rPr lang="en-GB" sz="2000" kern="1200" dirty="0" smtClean="0">
                <a:solidFill>
                  <a:prstClr val="black"/>
                </a:solidFill>
              </a:rPr>
              <a:t>LMICs.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Dementia </a:t>
            </a:r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risk prediction models - published (Neurodegenerative Disease Management, </a:t>
            </a:r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2017)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600"/>
              </a:spcAft>
            </a:pPr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MCI </a:t>
            </a:r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operationalization and prevalence in LMIC - manuscript being prepared for </a:t>
            </a:r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publication</a:t>
            </a:r>
            <a:endParaRPr lang="en-GB" sz="1400" b="1" i="1" kern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255588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1200" dirty="0" smtClean="0">
                <a:solidFill>
                  <a:prstClr val="black"/>
                </a:solidFill>
              </a:rPr>
              <a:t>A </a:t>
            </a:r>
            <a:r>
              <a:rPr lang="en-GB" sz="2000" kern="1200" dirty="0">
                <a:solidFill>
                  <a:prstClr val="black"/>
                </a:solidFill>
              </a:rPr>
              <a:t>review of cognitive assessment tools used in LMICs</a:t>
            </a:r>
            <a:r>
              <a:rPr lang="en-GB" sz="2000" kern="1200" dirty="0" smtClean="0">
                <a:solidFill>
                  <a:prstClr val="black"/>
                </a:solidFill>
              </a:rPr>
              <a:t>.</a:t>
            </a:r>
          </a:p>
          <a:p>
            <a:pPr marL="574675" lvl="1" indent="-174625" defTabSz="1745224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 smtClean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Systematic review &amp; meta-analysis - </a:t>
            </a:r>
            <a:r>
              <a:rPr lang="en-GB" sz="1400" b="1" i="1" dirty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published </a:t>
            </a:r>
            <a:r>
              <a:rPr lang="en-GB" sz="1400" b="1" i="1" dirty="0" smtClean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(International </a:t>
            </a:r>
            <a:r>
              <a:rPr lang="en-GB" sz="1400" b="1" i="1" dirty="0" err="1" smtClean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Psychogeriatrics</a:t>
            </a:r>
            <a:r>
              <a:rPr lang="en-GB" sz="1400" b="1" i="1" dirty="0" smtClean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GB" sz="1400" b="1" i="1" dirty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2017</a:t>
            </a:r>
            <a:r>
              <a:rPr lang="en-GB" sz="1400" b="1" i="1" dirty="0" smtClean="0">
                <a:solidFill>
                  <a:srgbClr val="DAEDEF">
                    <a:lumMod val="50000"/>
                  </a:srgbClr>
                </a:solidFill>
                <a:cs typeface="Times New Roman" panose="02020603050405020304" pitchFamily="18" charset="0"/>
              </a:rPr>
              <a:t>)</a:t>
            </a:r>
            <a:endParaRPr lang="en-GB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-255588"/>
            <a:r>
              <a:rPr lang="en-GB" sz="2000" dirty="0" smtClean="0">
                <a:cs typeface="Times New Roman" panose="02020603050405020304" pitchFamily="18" charset="0"/>
              </a:rPr>
              <a:t>Dementia </a:t>
            </a:r>
            <a:r>
              <a:rPr lang="en-GB" sz="2000" dirty="0">
                <a:cs typeface="Times New Roman" panose="02020603050405020304" pitchFamily="18" charset="0"/>
              </a:rPr>
              <a:t>risk prediction model </a:t>
            </a:r>
            <a:r>
              <a:rPr lang="en-GB" sz="2000" dirty="0" smtClean="0">
                <a:cs typeface="Times New Roman" panose="02020603050405020304" pitchFamily="18" charset="0"/>
              </a:rPr>
              <a:t>analysis using 0/66 </a:t>
            </a:r>
            <a:r>
              <a:rPr lang="en-GB" sz="2000" dirty="0">
                <a:cs typeface="Times New Roman" panose="02020603050405020304" pitchFamily="18" charset="0"/>
              </a:rPr>
              <a:t>Study </a:t>
            </a:r>
            <a:r>
              <a:rPr lang="en-GB" sz="2000" dirty="0" smtClean="0">
                <a:cs typeface="Times New Roman" panose="02020603050405020304" pitchFamily="18" charset="0"/>
              </a:rPr>
              <a:t>data. </a:t>
            </a:r>
          </a:p>
          <a:p>
            <a:pPr lvl="1" indent="-255588"/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manuscript </a:t>
            </a:r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being prepared for publication</a:t>
            </a:r>
          </a:p>
          <a:p>
            <a:pPr indent="-255588"/>
            <a:r>
              <a:rPr lang="en-GB" sz="2000" dirty="0" smtClean="0">
                <a:cs typeface="Times New Roman" panose="02020603050405020304" pitchFamily="18" charset="0"/>
              </a:rPr>
              <a:t>External </a:t>
            </a:r>
            <a:r>
              <a:rPr lang="en-GB" sz="2000" dirty="0">
                <a:cs typeface="Times New Roman" panose="02020603050405020304" pitchFamily="18" charset="0"/>
              </a:rPr>
              <a:t>model validation using data from </a:t>
            </a:r>
            <a:r>
              <a:rPr lang="en-GB" sz="2000" dirty="0" smtClean="0">
                <a:cs typeface="Times New Roman" panose="02020603050405020304" pitchFamily="18" charset="0"/>
              </a:rPr>
              <a:t>LMICs. </a:t>
            </a:r>
            <a:endParaRPr lang="en-GB" sz="2000" dirty="0">
              <a:cs typeface="Times New Roman" panose="02020603050405020304" pitchFamily="18" charset="0"/>
            </a:endParaRPr>
          </a:p>
          <a:p>
            <a:pPr lvl="1" indent="-255588"/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 </a:t>
            </a:r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datasets already obtained and analysis </a:t>
            </a:r>
            <a:r>
              <a:rPr lang="en-GB" sz="1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underway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481" y="1232756"/>
            <a:ext cx="8207375" cy="2196244"/>
          </a:xfrm>
        </p:spPr>
        <p:txBody>
          <a:bodyPr/>
          <a:lstStyle/>
          <a:p>
            <a:r>
              <a:rPr lang="en-GB" dirty="0" smtClean="0"/>
              <a:t>Work so far: WS2.1</a:t>
            </a:r>
          </a:p>
          <a:p>
            <a:r>
              <a:rPr lang="en-GB" sz="2000" kern="1200" dirty="0">
                <a:solidFill>
                  <a:prstClr val="black"/>
                </a:solidFill>
              </a:rPr>
              <a:t>Dementia Risk Prediction Model Development and </a:t>
            </a:r>
            <a:r>
              <a:rPr lang="en-GB" sz="2000" kern="1200" dirty="0" smtClean="0">
                <a:solidFill>
                  <a:prstClr val="black"/>
                </a:solidFill>
              </a:rPr>
              <a:t>Validation</a:t>
            </a:r>
          </a:p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Objective: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Develop tools for predicting future dementia applicable to  LMICs</a:t>
            </a: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Leads: Blossom Stephan, Matthew Prina and Devi Mohan</a:t>
            </a: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Statistical Lead: </a:t>
            </a:r>
            <a:r>
              <a:rPr lang="en-GB" sz="1600" b="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Eduwin</a:t>
            </a:r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1600" b="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Pakpahan</a:t>
            </a:r>
            <a:endParaRPr lang="en-GB" sz="1600" b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0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0004" y="3429000"/>
            <a:ext cx="5150108" cy="3096344"/>
          </a:xfrm>
        </p:spPr>
        <p:txBody>
          <a:bodyPr/>
          <a:lstStyle/>
          <a:p>
            <a:endParaRPr lang="en-GB" sz="2000" dirty="0" smtClean="0"/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481" y="1232756"/>
            <a:ext cx="8207375" cy="1908212"/>
          </a:xfrm>
        </p:spPr>
        <p:txBody>
          <a:bodyPr/>
          <a:lstStyle/>
          <a:p>
            <a:r>
              <a:rPr lang="en-GB" dirty="0" smtClean="0"/>
              <a:t>Work so far: WS2.2</a:t>
            </a:r>
          </a:p>
          <a:p>
            <a:r>
              <a:rPr lang="en-GB" sz="2000" kern="1200" dirty="0">
                <a:solidFill>
                  <a:prstClr val="black"/>
                </a:solidFill>
              </a:rPr>
              <a:t>Dementia screening/case-finding App </a:t>
            </a:r>
            <a:r>
              <a:rPr lang="en-GB" sz="2000" kern="1200" dirty="0" smtClean="0">
                <a:solidFill>
                  <a:prstClr val="black"/>
                </a:solidFill>
              </a:rPr>
              <a:t>development</a:t>
            </a:r>
          </a:p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: Develop tools to identify undetected dementia cases in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LMICs</a:t>
            </a:r>
            <a:endParaRPr lang="en-GB" sz="2000" i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 Richard </a:t>
            </a:r>
            <a:r>
              <a:rPr lang="en-GB" sz="1600" b="0" dirty="0">
                <a:solidFill>
                  <a:srgbClr val="000000"/>
                </a:solidFill>
                <a:cs typeface="Calibri" panose="020F0502020204030204" pitchFamily="34" charset="0"/>
              </a:rPr>
              <a:t>Walker, Catherine Dotchin, Keith Gray, Stella Paddick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778" y="3149763"/>
            <a:ext cx="8299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A </a:t>
            </a:r>
            <a:r>
              <a:rPr lang="en-GB" sz="2000" dirty="0">
                <a:latin typeface="+mn-lt"/>
              </a:rPr>
              <a:t>prototype dementia screening App for use in LMICs has been developed to help </a:t>
            </a:r>
            <a:r>
              <a:rPr lang="en-GB" sz="2000" dirty="0" smtClean="0">
                <a:latin typeface="+mn-lt"/>
              </a:rPr>
              <a:t>identify: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people </a:t>
            </a: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at high risk of developing dementia </a:t>
            </a:r>
            <a:endParaRPr lang="en-GB" sz="1600" b="1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people with </a:t>
            </a: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undetected 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dementia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778" y="4509120"/>
            <a:ext cx="4663286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Arial"/>
              </a:rPr>
              <a:t>IDEA cognitive screen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i="1" kern="0" dirty="0">
                <a:solidFill>
                  <a:srgbClr val="DAEDEF">
                    <a:lumMod val="50000"/>
                  </a:srgbClr>
                </a:solidFill>
                <a:latin typeface="Arial"/>
              </a:rPr>
              <a:t>six items 4 taken from CSI-D, CERAD 10 word list, praxis task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i="1" kern="0" dirty="0">
                <a:solidFill>
                  <a:srgbClr val="DAEDEF">
                    <a:lumMod val="50000"/>
                  </a:srgbClr>
                </a:solidFill>
                <a:latin typeface="Arial"/>
              </a:rPr>
              <a:t>Validated in Tanzania, Nigeria, Malaysia, Zambia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i="1" kern="0" dirty="0">
                <a:solidFill>
                  <a:srgbClr val="DAEDEF">
                    <a:lumMod val="50000"/>
                  </a:srgbClr>
                </a:solidFill>
                <a:latin typeface="Arial"/>
              </a:rPr>
              <a:t>IDEA-IADL questionnaire – three </a:t>
            </a:r>
            <a:r>
              <a:rPr lang="en-GB" sz="1600" b="1" i="1" kern="0" dirty="0" smtClean="0">
                <a:solidFill>
                  <a:srgbClr val="DAEDEF">
                    <a:lumMod val="50000"/>
                  </a:srgbClr>
                </a:solidFill>
                <a:latin typeface="Arial"/>
              </a:rPr>
              <a:t>Qs</a:t>
            </a:r>
            <a:endParaRPr lang="en-GB" sz="1600" b="1" i="1" kern="0" dirty="0">
              <a:solidFill>
                <a:srgbClr val="DAEDEF">
                  <a:lumMod val="50000"/>
                </a:srgbClr>
              </a:solidFill>
              <a:latin typeface="Arial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i="1" kern="0" dirty="0">
                <a:solidFill>
                  <a:srgbClr val="DAEDEF">
                    <a:lumMod val="50000"/>
                  </a:srgbClr>
                </a:solidFill>
                <a:latin typeface="Arial"/>
              </a:rPr>
              <a:t>Delirium rule 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67" y="3684234"/>
            <a:ext cx="2820634" cy="28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0004" y="3429000"/>
            <a:ext cx="8409012" cy="3096344"/>
          </a:xfrm>
        </p:spPr>
        <p:txBody>
          <a:bodyPr/>
          <a:lstStyle/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1745224"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5812-2592-4891-A596-A5A0822F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481" y="1232756"/>
            <a:ext cx="8207375" cy="1908212"/>
          </a:xfrm>
        </p:spPr>
        <p:txBody>
          <a:bodyPr/>
          <a:lstStyle/>
          <a:p>
            <a:r>
              <a:rPr lang="en-GB" dirty="0" smtClean="0"/>
              <a:t>Work so far: WS2.2</a:t>
            </a:r>
          </a:p>
          <a:p>
            <a:r>
              <a:rPr lang="en-GB" sz="2000" kern="1200" dirty="0">
                <a:solidFill>
                  <a:prstClr val="black"/>
                </a:solidFill>
              </a:rPr>
              <a:t>Dementia screening/case-finding App </a:t>
            </a:r>
            <a:r>
              <a:rPr lang="en-GB" sz="2000" kern="1200" dirty="0" smtClean="0">
                <a:solidFill>
                  <a:prstClr val="black"/>
                </a:solidFill>
              </a:rPr>
              <a:t>development</a:t>
            </a:r>
          </a:p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Objective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: Develop tools to identify undetected dementia cases in 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LMICs</a:t>
            </a:r>
            <a:endParaRPr lang="en-GB" sz="2000" i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lvl="0"/>
            <a:r>
              <a:rPr lang="en-GB" sz="1600" b="0" dirty="0" smtClean="0">
                <a:solidFill>
                  <a:srgbClr val="000000"/>
                </a:solidFill>
                <a:cs typeface="Calibri" panose="020F0502020204030204" pitchFamily="34" charset="0"/>
              </a:rPr>
              <a:t>Leads Richard </a:t>
            </a:r>
            <a:r>
              <a:rPr lang="en-GB" sz="1600" b="0" dirty="0">
                <a:solidFill>
                  <a:srgbClr val="000000"/>
                </a:solidFill>
                <a:cs typeface="Calibri" panose="020F0502020204030204" pitchFamily="34" charset="0"/>
              </a:rPr>
              <a:t>Walker, Catherine Dotchin, Keith Gray, Stella Paddick</a:t>
            </a:r>
          </a:p>
        </p:txBody>
      </p:sp>
      <p:sp>
        <p:nvSpPr>
          <p:cNvPr id="2" name="Rectangle 1"/>
          <p:cNvSpPr/>
          <p:nvPr/>
        </p:nvSpPr>
        <p:spPr>
          <a:xfrm>
            <a:off x="482554" y="3429000"/>
            <a:ext cx="51969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Validation study - </a:t>
            </a:r>
            <a:r>
              <a:rPr lang="en-GB" sz="2000" dirty="0">
                <a:latin typeface="+mn-lt"/>
              </a:rPr>
              <a:t>Hai </a:t>
            </a:r>
            <a:r>
              <a:rPr lang="en-GB" sz="2000" dirty="0" smtClean="0">
                <a:latin typeface="+mn-lt"/>
              </a:rPr>
              <a:t>DSS, Tanzania</a:t>
            </a:r>
            <a:endParaRPr lang="en-GB" sz="20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&gt;3,000 adults (60 years +) screened </a:t>
            </a:r>
            <a:r>
              <a:rPr lang="en-GB" sz="2000" dirty="0">
                <a:latin typeface="+mn-lt"/>
              </a:rPr>
              <a:t>in Tanzania </a:t>
            </a:r>
            <a:r>
              <a:rPr lang="en-GB" sz="2000" dirty="0" smtClean="0">
                <a:latin typeface="+mn-lt"/>
              </a:rPr>
              <a:t>using </a:t>
            </a:r>
            <a:r>
              <a:rPr lang="en-GB" sz="2000" dirty="0">
                <a:latin typeface="+mn-lt"/>
              </a:rPr>
              <a:t>the </a:t>
            </a:r>
            <a:r>
              <a:rPr lang="en-GB" sz="2000" dirty="0" smtClean="0">
                <a:latin typeface="+mn-lt"/>
              </a:rPr>
              <a:t>App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2nd </a:t>
            </a: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stage 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blind </a:t>
            </a:r>
            <a:r>
              <a:rPr lang="en-GB" sz="1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clinical 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assessment for consensus DM diagnosis underway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01" y="3150054"/>
            <a:ext cx="3340955" cy="2224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628" y="5603642"/>
            <a:ext cx="83758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Two stage dementia prevalence study conducted in India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DAEDEF">
                    <a:lumMod val="50000"/>
                  </a:srgbClr>
                </a:solidFill>
                <a:latin typeface="Arial"/>
              </a:rPr>
              <a:t>blind screen and assessment of 140 consecutive sample patients underway</a:t>
            </a:r>
          </a:p>
        </p:txBody>
      </p:sp>
    </p:spTree>
    <p:extLst>
      <p:ext uri="{BB962C8B-B14F-4D97-AF65-F5344CB8AC3E}">
        <p14:creationId xmlns:p14="http://schemas.microsoft.com/office/powerpoint/2010/main" val="1172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HR_presentation_with ribbon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HR_presentation_with ribbon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HR_presentation_with ribbon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2108</Words>
  <Application>Microsoft Office PowerPoint</Application>
  <PresentationFormat>On-screen Show (4:3)</PresentationFormat>
  <Paragraphs>281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1_PHR_presentation_with ribbon1</vt:lpstr>
      <vt:lpstr>Custom Design</vt:lpstr>
      <vt:lpstr>2_PHR_presentation_with ribbon1</vt:lpstr>
      <vt:lpstr>3_PHR_presentation_with ribbon1</vt:lpstr>
      <vt:lpstr>NIHR Global Health Group  Dementia Care &amp; Prevention (DePEC)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NIHR Global Health Group  Dementia Care &amp; Prevention (DePEC)   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 S.</dc:creator>
  <cp:lastModifiedBy>Terry Lisle</cp:lastModifiedBy>
  <cp:revision>383</cp:revision>
  <cp:lastPrinted>2019-06-21T08:02:18Z</cp:lastPrinted>
  <dcterms:created xsi:type="dcterms:W3CDTF">2013-02-13T11:07:04Z</dcterms:created>
  <dcterms:modified xsi:type="dcterms:W3CDTF">2019-06-21T08:02:34Z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